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90" r:id="rId5"/>
    <p:sldId id="291" r:id="rId6"/>
    <p:sldId id="292" r:id="rId7"/>
    <p:sldId id="285" r:id="rId8"/>
  </p:sldIdLst>
  <p:sldSz cx="18288000" cy="10287000"/>
  <p:notesSz cx="6858000" cy="9144000"/>
  <p:embeddedFontLst>
    <p:embeddedFont>
      <p:font typeface="微軟正黑體" panose="020B0604030504040204" pitchFamily="34" charset="-120"/>
      <p:regular r:id="rId10"/>
      <p:bold r:id="rId11"/>
    </p:embeddedFont>
    <p:embeddedFont>
      <p:font typeface="Calibri" panose="020F0502020204030204"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
      <p:font typeface="Teko Medium" panose="02020500000000000000"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5860" y="30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3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97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81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sp>
        <p:nvSpPr>
          <p:cNvPr id="24" name="Google Shape;129;p14">
            <a:extLst>
              <a:ext uri="{FF2B5EF4-FFF2-40B4-BE49-F238E27FC236}">
                <a16:creationId xmlns:a16="http://schemas.microsoft.com/office/drawing/2014/main" id="{5E1CCF7B-651F-4C1A-8EE6-3752D84DB93E}"/>
              </a:ext>
            </a:extLst>
          </p:cNvPr>
          <p:cNvSpPr txBox="1"/>
          <p:nvPr/>
        </p:nvSpPr>
        <p:spPr>
          <a:xfrm>
            <a:off x="7298079" y="1174313"/>
            <a:ext cx="9738637" cy="2215991"/>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zh-TW" altLang="en-US" sz="6000" b="0" i="0" u="none" strike="noStrike" cap="none" dirty="0">
                <a:solidFill>
                  <a:schemeClr val="lt1"/>
                </a:solidFill>
                <a:latin typeface="Teko Medium"/>
                <a:ea typeface="Teko Medium"/>
                <a:cs typeface="Teko Medium"/>
                <a:sym typeface="Teko Medium"/>
              </a:rPr>
              <a:t>對稱式</a:t>
            </a:r>
            <a:r>
              <a:rPr lang="zh-TW" altLang="en-US" sz="6000" dirty="0">
                <a:solidFill>
                  <a:schemeClr val="lt1"/>
                </a:solidFill>
                <a:latin typeface="Teko Medium"/>
                <a:ea typeface="Teko Medium"/>
                <a:cs typeface="Teko Medium"/>
                <a:sym typeface="Teko Medium"/>
              </a:rPr>
              <a:t>加密在電影裡</a:t>
            </a:r>
            <a:r>
              <a:rPr lang="en-US" altLang="zh-TW" sz="6000" dirty="0">
                <a:solidFill>
                  <a:schemeClr val="lt1"/>
                </a:solidFill>
                <a:latin typeface="Teko Medium"/>
                <a:ea typeface="Teko Medium"/>
                <a:cs typeface="Teko Medium"/>
                <a:sym typeface="Teko Medium"/>
              </a:rPr>
              <a:t>(</a:t>
            </a:r>
            <a:r>
              <a:rPr lang="zh-TW" altLang="en-US" sz="6000" dirty="0">
                <a:solidFill>
                  <a:schemeClr val="lt1"/>
                </a:solidFill>
                <a:latin typeface="Teko Medium"/>
                <a:ea typeface="Teko Medium"/>
                <a:cs typeface="Teko Medium"/>
                <a:sym typeface="Teko Medium"/>
              </a:rPr>
              <a:t>斷網</a:t>
            </a:r>
            <a:r>
              <a:rPr lang="en-US" altLang="zh-TW" sz="6000" dirty="0">
                <a:solidFill>
                  <a:schemeClr val="lt1"/>
                </a:solidFill>
                <a:latin typeface="Teko Medium"/>
                <a:ea typeface="Teko Medium"/>
                <a:cs typeface="Teko Medium"/>
                <a:sym typeface="Teko Medium"/>
              </a:rPr>
              <a:t>Cyber Heist)</a:t>
            </a:r>
            <a:r>
              <a:rPr lang="zh-TW" altLang="en-US" sz="6000" dirty="0">
                <a:solidFill>
                  <a:schemeClr val="lt1"/>
                </a:solidFill>
                <a:latin typeface="Teko Medium"/>
                <a:ea typeface="Teko Medium"/>
                <a:cs typeface="Teko Medium"/>
                <a:sym typeface="Teko Medium"/>
              </a:rPr>
              <a:t>能應用的</a:t>
            </a:r>
            <a:r>
              <a:rPr lang="zh-TW" altLang="en-US" sz="6000" b="0" i="0" u="none" strike="noStrike" cap="none" dirty="0">
                <a:solidFill>
                  <a:schemeClr val="lt1"/>
                </a:solidFill>
                <a:latin typeface="Teko Medium"/>
                <a:ea typeface="Teko Medium"/>
                <a:cs typeface="Teko Medium"/>
                <a:sym typeface="Teko Medium"/>
              </a:rPr>
              <a:t>地方</a:t>
            </a:r>
            <a:endParaRPr sz="6000" dirty="0"/>
          </a:p>
        </p:txBody>
      </p:sp>
      <p:pic>
        <p:nvPicPr>
          <p:cNvPr id="25" name="圖片 2" descr="一張含有 文字, 男人, 人員 的圖片&#10;&#10;自動產生的描述">
            <a:extLst>
              <a:ext uri="{FF2B5EF4-FFF2-40B4-BE49-F238E27FC236}">
                <a16:creationId xmlns:a16="http://schemas.microsoft.com/office/drawing/2014/main" id="{61B1C9E5-B65C-4529-9FDC-75E7884E0E88}"/>
              </a:ext>
            </a:extLst>
          </p:cNvPr>
          <p:cNvPicPr>
            <a:picLocks noChangeAspect="1"/>
          </p:cNvPicPr>
          <p:nvPr/>
        </p:nvPicPr>
        <p:blipFill rotWithShape="1">
          <a:blip r:embed="rId4"/>
          <a:srcRect l="2984"/>
          <a:stretch/>
        </p:blipFill>
        <p:spPr>
          <a:xfrm>
            <a:off x="0" y="-44518"/>
            <a:ext cx="6910939" cy="10176434"/>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120151" y="0"/>
            <a:ext cx="18288000" cy="10287000"/>
          </a:xfrm>
          <a:prstGeom prst="rect">
            <a:avLst/>
          </a:prstGeom>
          <a:noFill/>
          <a:ln>
            <a:noFill/>
          </a:ln>
        </p:spPr>
      </p:pic>
      <p:sp>
        <p:nvSpPr>
          <p:cNvPr id="130" name="Google Shape;130;p14"/>
          <p:cNvSpPr txBox="1"/>
          <p:nvPr/>
        </p:nvSpPr>
        <p:spPr>
          <a:xfrm>
            <a:off x="161237" y="5559425"/>
            <a:ext cx="5245282" cy="3479800"/>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Click on the "Google Slides" button below this presentation preview. </a:t>
            </a:r>
            <a:endParaRPr/>
          </a:p>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Click on "Make a copy."</a:t>
            </a:r>
            <a:endParaRPr/>
          </a:p>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Start editing your presentation.</a:t>
            </a:r>
            <a:endParaRPr/>
          </a:p>
          <a:p>
            <a:pPr marL="539750" marR="0" lvl="1" indent="-269875" algn="ctr" rtl="0">
              <a:lnSpc>
                <a:spcPct val="140000"/>
              </a:lnSpc>
              <a:spcBef>
                <a:spcPts val="0"/>
              </a:spcBef>
              <a:spcAft>
                <a:spcPts val="0"/>
              </a:spcAft>
              <a:buClr>
                <a:srgbClr val="000000"/>
              </a:buClr>
              <a:buSzPts val="2500"/>
              <a:buFont typeface="Arial"/>
              <a:buChar char="•"/>
            </a:pPr>
            <a:r>
              <a:rPr lang="en-US" sz="2500" b="0" i="0" u="none" strike="noStrike" cap="none">
                <a:solidFill>
                  <a:srgbClr val="000000"/>
                </a:solidFill>
                <a:latin typeface="Montserrat"/>
                <a:ea typeface="Montserrat"/>
                <a:cs typeface="Montserrat"/>
                <a:sym typeface="Montserrat"/>
              </a:rPr>
              <a:t>You need to sign in to your Google account.</a:t>
            </a:r>
            <a:endParaRPr/>
          </a:p>
        </p:txBody>
      </p:sp>
      <p:sp>
        <p:nvSpPr>
          <p:cNvPr id="132" name="Google Shape;132;p14"/>
          <p:cNvSpPr txBox="1"/>
          <p:nvPr/>
        </p:nvSpPr>
        <p:spPr>
          <a:xfrm>
            <a:off x="6330251" y="5559425"/>
            <a:ext cx="5627499" cy="3041650"/>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Click on the "PowerPoint" button below this presentation preview. </a:t>
            </a:r>
            <a:endParaRPr/>
          </a:p>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Start editing your presentation.</a:t>
            </a:r>
            <a:endParaRPr/>
          </a:p>
          <a:p>
            <a:pPr marL="539750" marR="0" lvl="1" indent="-269875" algn="ctr" rtl="0">
              <a:lnSpc>
                <a:spcPct val="140000"/>
              </a:lnSpc>
              <a:spcBef>
                <a:spcPts val="0"/>
              </a:spcBef>
              <a:spcAft>
                <a:spcPts val="0"/>
              </a:spcAft>
              <a:buClr>
                <a:srgbClr val="000000"/>
              </a:buClr>
              <a:buSzPts val="2500"/>
              <a:buFont typeface="Arial"/>
              <a:buChar char="•"/>
            </a:pPr>
            <a:r>
              <a:rPr lang="en-US" sz="2500" b="0" i="0" u="none" strike="noStrike" cap="none">
                <a:solidFill>
                  <a:srgbClr val="000000"/>
                </a:solidFill>
                <a:latin typeface="Montserrat"/>
                <a:ea typeface="Montserrat"/>
                <a:cs typeface="Montserrat"/>
                <a:sym typeface="Montserrat"/>
              </a:rPr>
              <a:t>Download and install the fonts used in this presentation as listed on the next page.</a:t>
            </a:r>
            <a:endParaRPr/>
          </a:p>
        </p:txBody>
      </p:sp>
      <p:sp>
        <p:nvSpPr>
          <p:cNvPr id="134" name="Google Shape;134;p14"/>
          <p:cNvSpPr txBox="1"/>
          <p:nvPr/>
        </p:nvSpPr>
        <p:spPr>
          <a:xfrm>
            <a:off x="12960134" y="5568255"/>
            <a:ext cx="5141301" cy="3041650"/>
          </a:xfrm>
          <a:prstGeom prst="rect">
            <a:avLst/>
          </a:prstGeom>
          <a:noFill/>
          <a:ln>
            <a:noFill/>
          </a:ln>
        </p:spPr>
        <p:txBody>
          <a:bodyPr spcFirstLastPara="1" wrap="square" lIns="0" tIns="0" rIns="0" bIns="0" anchor="t" anchorCtr="0">
            <a:spAutoFit/>
          </a:bodyPr>
          <a:lstStyle/>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Click on the "Canva" button under this presentation preview. </a:t>
            </a:r>
            <a:endParaRPr/>
          </a:p>
          <a:p>
            <a:pPr marL="539749" marR="0" lvl="1" indent="-269874" algn="ctr" rtl="0">
              <a:lnSpc>
                <a:spcPct val="140016"/>
              </a:lnSpc>
              <a:spcBef>
                <a:spcPts val="0"/>
              </a:spcBef>
              <a:spcAft>
                <a:spcPts val="0"/>
              </a:spcAft>
              <a:buClr>
                <a:srgbClr val="000000"/>
              </a:buClr>
              <a:buSzPts val="2499"/>
              <a:buFont typeface="Arial"/>
              <a:buChar char="•"/>
            </a:pPr>
            <a:r>
              <a:rPr lang="en-US" sz="2499" b="0" i="0" u="none" strike="noStrike" cap="none">
                <a:solidFill>
                  <a:srgbClr val="000000"/>
                </a:solidFill>
                <a:latin typeface="Montserrat"/>
                <a:ea typeface="Montserrat"/>
                <a:cs typeface="Montserrat"/>
                <a:sym typeface="Montserrat"/>
              </a:rPr>
              <a:t>Start editing your presentation.</a:t>
            </a:r>
            <a:endParaRPr/>
          </a:p>
          <a:p>
            <a:pPr marL="539750" marR="0" lvl="1" indent="-269875" algn="ctr" rtl="0">
              <a:lnSpc>
                <a:spcPct val="140000"/>
              </a:lnSpc>
              <a:spcBef>
                <a:spcPts val="0"/>
              </a:spcBef>
              <a:spcAft>
                <a:spcPts val="0"/>
              </a:spcAft>
              <a:buClr>
                <a:srgbClr val="000000"/>
              </a:buClr>
              <a:buSzPts val="2500"/>
              <a:buFont typeface="Arial"/>
              <a:buChar char="•"/>
            </a:pPr>
            <a:r>
              <a:rPr lang="en-US" sz="2500" b="0" i="0" u="none" strike="noStrike" cap="none">
                <a:solidFill>
                  <a:srgbClr val="000000"/>
                </a:solidFill>
                <a:latin typeface="Montserrat"/>
                <a:ea typeface="Montserrat"/>
                <a:cs typeface="Montserrat"/>
                <a:sym typeface="Montserrat"/>
              </a:rPr>
              <a:t>You need to sign in to your Canva account.</a:t>
            </a:r>
            <a:endParaRPr/>
          </a:p>
        </p:txBody>
      </p:sp>
      <p:sp>
        <p:nvSpPr>
          <p:cNvPr id="135" name="Google Shape;135;p14"/>
          <p:cNvSpPr txBox="1"/>
          <p:nvPr/>
        </p:nvSpPr>
        <p:spPr>
          <a:xfrm>
            <a:off x="13571192" y="4656196"/>
            <a:ext cx="3957173" cy="7239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000000"/>
                </a:solidFill>
                <a:latin typeface="Teko Medium"/>
                <a:ea typeface="Teko Medium"/>
                <a:cs typeface="Teko Medium"/>
                <a:sym typeface="Teko Medium"/>
              </a:rPr>
              <a:t>CANVA</a:t>
            </a:r>
            <a:endParaRPr/>
          </a:p>
        </p:txBody>
      </p:sp>
      <p:sp>
        <p:nvSpPr>
          <p:cNvPr id="29" name="Google Shape;129;p14">
            <a:extLst>
              <a:ext uri="{FF2B5EF4-FFF2-40B4-BE49-F238E27FC236}">
                <a16:creationId xmlns:a16="http://schemas.microsoft.com/office/drawing/2014/main" id="{B88CA774-B3D7-4ACA-9A8B-9E07FCB73C18}"/>
              </a:ext>
            </a:extLst>
          </p:cNvPr>
          <p:cNvSpPr txBox="1"/>
          <p:nvPr/>
        </p:nvSpPr>
        <p:spPr>
          <a:xfrm>
            <a:off x="322047" y="373081"/>
            <a:ext cx="17206318" cy="265919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just">
              <a:lnSpc>
                <a:spcPct val="120000"/>
              </a:lnSpc>
            </a:pPr>
            <a:r>
              <a:rPr lang="en-US" altLang="zh-TW" sz="3600" dirty="0">
                <a:solidFill>
                  <a:schemeClr val="lt1"/>
                </a:solidFill>
                <a:latin typeface="微軟正黑體" panose="020B0604030504040204" pitchFamily="34" charset="-120"/>
                <a:ea typeface="微軟正黑體" panose="020B0604030504040204" pitchFamily="34" charset="-120"/>
                <a:cs typeface="Teko Medium"/>
                <a:sym typeface="Teko Medium"/>
              </a:rPr>
              <a:t>1.</a:t>
            </a:r>
            <a:r>
              <a:rPr lang="zh-TW" altLang="en-US" sz="3600" dirty="0">
                <a:solidFill>
                  <a:schemeClr val="lt1"/>
                </a:solidFill>
                <a:latin typeface="微軟正黑體" panose="020B0604030504040204" pitchFamily="34" charset="-120"/>
                <a:ea typeface="微軟正黑體" panose="020B0604030504040204" pitchFamily="34" charset="-120"/>
                <a:cs typeface="Teko Medium"/>
                <a:sym typeface="Teko Medium"/>
              </a:rPr>
              <a:t> 在洗黑錢時的通訊軟體可以使用對稱式加密來保護聊天訊息，發送方使用共享的密鑰對消息進行加密，然後將加密後的消息發送給接收方。接收方使用相同的密鑰來解密消息。這樣，即使在消息在傳輸過程中被第三方截獲，也無法解密並閱讀其內容，因為只有發送方和接收方知道共享的密鑰。</a:t>
            </a:r>
            <a:endParaRPr sz="3600" dirty="0">
              <a:latin typeface="微軟正黑體" panose="020B0604030504040204" pitchFamily="34" charset="-120"/>
              <a:ea typeface="微軟正黑體" panose="020B0604030504040204" pitchFamily="34" charset="-120"/>
            </a:endParaRPr>
          </a:p>
        </p:txBody>
      </p:sp>
      <p:pic>
        <p:nvPicPr>
          <p:cNvPr id="30" name="圖片 29">
            <a:extLst>
              <a:ext uri="{FF2B5EF4-FFF2-40B4-BE49-F238E27FC236}">
                <a16:creationId xmlns:a16="http://schemas.microsoft.com/office/drawing/2014/main" id="{A7670714-8768-41FD-931D-0F6C9C060AE4}"/>
              </a:ext>
            </a:extLst>
          </p:cNvPr>
          <p:cNvPicPr>
            <a:picLocks noChangeAspect="1"/>
          </p:cNvPicPr>
          <p:nvPr/>
        </p:nvPicPr>
        <p:blipFill>
          <a:blip r:embed="rId4"/>
          <a:stretch>
            <a:fillRect/>
          </a:stretch>
        </p:blipFill>
        <p:spPr>
          <a:xfrm>
            <a:off x="10430994" y="4062351"/>
            <a:ext cx="7534959" cy="60357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12" name="Google Shape;129;p14">
            <a:extLst>
              <a:ext uri="{FF2B5EF4-FFF2-40B4-BE49-F238E27FC236}">
                <a16:creationId xmlns:a16="http://schemas.microsoft.com/office/drawing/2014/main" id="{4F49BCB5-9322-4475-B1CF-F8E5553E033C}"/>
              </a:ext>
            </a:extLst>
          </p:cNvPr>
          <p:cNvSpPr txBox="1"/>
          <p:nvPr/>
        </p:nvSpPr>
        <p:spPr>
          <a:xfrm>
            <a:off x="878576" y="797795"/>
            <a:ext cx="15962668" cy="1994392"/>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just">
              <a:lnSpc>
                <a:spcPct val="120000"/>
              </a:lnSpc>
            </a:pPr>
            <a:r>
              <a:rPr lang="en-US" altLang="zh-TW" sz="3600" dirty="0">
                <a:solidFill>
                  <a:schemeClr val="lt1"/>
                </a:solidFill>
                <a:latin typeface="微軟正黑體" panose="020B0604030504040204" pitchFamily="34" charset="-120"/>
                <a:ea typeface="微軟正黑體" panose="020B0604030504040204" pitchFamily="34" charset="-120"/>
                <a:cs typeface="Teko Medium"/>
                <a:sym typeface="Teko Medium"/>
              </a:rPr>
              <a:t>2.</a:t>
            </a:r>
            <a:r>
              <a:rPr lang="zh-TW" altLang="en-US" sz="3600" dirty="0">
                <a:solidFill>
                  <a:schemeClr val="lt1"/>
                </a:solidFill>
                <a:latin typeface="微軟正黑體" panose="020B0604030504040204" pitchFamily="34" charset="-120"/>
                <a:ea typeface="微軟正黑體" panose="020B0604030504040204" pitchFamily="34" charset="-120"/>
                <a:cs typeface="Teko Medium"/>
                <a:sym typeface="Teko Medium"/>
              </a:rPr>
              <a:t>在電腦裡的文件和數據使用對稱式加密，當你需要訪問加密的文件和數據時，使用相同的密鑰對其進行解密。只有具有正確密鑰的人才能解密和訪問數據。防止未經授權的訪問。</a:t>
            </a:r>
          </a:p>
        </p:txBody>
      </p:sp>
      <p:pic>
        <p:nvPicPr>
          <p:cNvPr id="13" name="圖片 12">
            <a:extLst>
              <a:ext uri="{FF2B5EF4-FFF2-40B4-BE49-F238E27FC236}">
                <a16:creationId xmlns:a16="http://schemas.microsoft.com/office/drawing/2014/main" id="{97945CCB-D745-43CB-9F38-4E17EB3D13F5}"/>
              </a:ext>
            </a:extLst>
          </p:cNvPr>
          <p:cNvPicPr>
            <a:picLocks noChangeAspect="1"/>
          </p:cNvPicPr>
          <p:nvPr/>
        </p:nvPicPr>
        <p:blipFill>
          <a:blip r:embed="rId4"/>
          <a:stretch>
            <a:fillRect/>
          </a:stretch>
        </p:blipFill>
        <p:spPr>
          <a:xfrm>
            <a:off x="878576" y="6150005"/>
            <a:ext cx="6142009" cy="3619928"/>
          </a:xfrm>
          <a:prstGeom prst="rect">
            <a:avLst/>
          </a:prstGeom>
        </p:spPr>
      </p:pic>
      <p:pic>
        <p:nvPicPr>
          <p:cNvPr id="14" name="圖片 13">
            <a:extLst>
              <a:ext uri="{FF2B5EF4-FFF2-40B4-BE49-F238E27FC236}">
                <a16:creationId xmlns:a16="http://schemas.microsoft.com/office/drawing/2014/main" id="{867DB6B7-1CE2-491A-BD0B-CE0792E0B852}"/>
              </a:ext>
            </a:extLst>
          </p:cNvPr>
          <p:cNvPicPr>
            <a:picLocks noChangeAspect="1"/>
          </p:cNvPicPr>
          <p:nvPr/>
        </p:nvPicPr>
        <p:blipFill>
          <a:blip r:embed="rId5"/>
          <a:stretch>
            <a:fillRect/>
          </a:stretch>
        </p:blipFill>
        <p:spPr>
          <a:xfrm>
            <a:off x="10869181" y="6150006"/>
            <a:ext cx="6279209" cy="36199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4" name="Google Shape;129;p14">
            <a:extLst>
              <a:ext uri="{FF2B5EF4-FFF2-40B4-BE49-F238E27FC236}">
                <a16:creationId xmlns:a16="http://schemas.microsoft.com/office/drawing/2014/main" id="{286FAEE3-7411-4896-BB5B-D5C3FF7A42E7}"/>
              </a:ext>
            </a:extLst>
          </p:cNvPr>
          <p:cNvSpPr txBox="1"/>
          <p:nvPr/>
        </p:nvSpPr>
        <p:spPr>
          <a:xfrm>
            <a:off x="878576" y="797795"/>
            <a:ext cx="16031561" cy="1329595"/>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just">
              <a:lnSpc>
                <a:spcPct val="120000"/>
              </a:lnSpc>
            </a:pPr>
            <a:r>
              <a:rPr lang="en-US" altLang="zh-TW" sz="3600" dirty="0">
                <a:solidFill>
                  <a:schemeClr val="lt1"/>
                </a:solidFill>
                <a:latin typeface="微軟正黑體" panose="020B0604030504040204" pitchFamily="34" charset="-120"/>
                <a:ea typeface="微軟正黑體" panose="020B0604030504040204" pitchFamily="34" charset="-120"/>
                <a:cs typeface="Teko Medium"/>
                <a:sym typeface="Teko Medium"/>
              </a:rPr>
              <a:t>3.</a:t>
            </a:r>
            <a:r>
              <a:rPr lang="zh-TW" altLang="en-US" sz="3600" dirty="0">
                <a:solidFill>
                  <a:schemeClr val="lt1"/>
                </a:solidFill>
                <a:latin typeface="微軟正黑體" panose="020B0604030504040204" pitchFamily="34" charset="-120"/>
                <a:ea typeface="微軟正黑體" panose="020B0604030504040204" pitchFamily="34" charset="-120"/>
                <a:cs typeface="Teko Medium"/>
                <a:sym typeface="Teko Medium"/>
              </a:rPr>
              <a:t>勒索病毒使用對稱式加密，加密受害者的檔案，但其通常使用非對稱式加密來保護對稱式密鑰，防止受害者自行破解。</a:t>
            </a:r>
          </a:p>
        </p:txBody>
      </p:sp>
      <p:pic>
        <p:nvPicPr>
          <p:cNvPr id="5" name="圖片 4">
            <a:extLst>
              <a:ext uri="{FF2B5EF4-FFF2-40B4-BE49-F238E27FC236}">
                <a16:creationId xmlns:a16="http://schemas.microsoft.com/office/drawing/2014/main" id="{C7207C5A-7FCB-4EBA-9340-D4EEB7CAA0E3}"/>
              </a:ext>
            </a:extLst>
          </p:cNvPr>
          <p:cNvPicPr>
            <a:picLocks noChangeAspect="1"/>
          </p:cNvPicPr>
          <p:nvPr/>
        </p:nvPicPr>
        <p:blipFill>
          <a:blip r:embed="rId4"/>
          <a:stretch>
            <a:fillRect/>
          </a:stretch>
        </p:blipFill>
        <p:spPr>
          <a:xfrm>
            <a:off x="1086006" y="6136677"/>
            <a:ext cx="7022598" cy="2592047"/>
          </a:xfrm>
          <a:prstGeom prst="rect">
            <a:avLst/>
          </a:prstGeom>
        </p:spPr>
      </p:pic>
      <p:pic>
        <p:nvPicPr>
          <p:cNvPr id="6" name="圖片 5">
            <a:extLst>
              <a:ext uri="{FF2B5EF4-FFF2-40B4-BE49-F238E27FC236}">
                <a16:creationId xmlns:a16="http://schemas.microsoft.com/office/drawing/2014/main" id="{C5B4A495-BE39-4033-8C66-55E14DDA919A}"/>
              </a:ext>
            </a:extLst>
          </p:cNvPr>
          <p:cNvPicPr>
            <a:picLocks noChangeAspect="1"/>
          </p:cNvPicPr>
          <p:nvPr/>
        </p:nvPicPr>
        <p:blipFill>
          <a:blip r:embed="rId5"/>
          <a:stretch>
            <a:fillRect/>
          </a:stretch>
        </p:blipFill>
        <p:spPr>
          <a:xfrm>
            <a:off x="11189717" y="5082971"/>
            <a:ext cx="6229416" cy="4699461"/>
          </a:xfrm>
          <a:prstGeom prst="rect">
            <a:avLst/>
          </a:prstGeom>
        </p:spPr>
      </p:pic>
    </p:spTree>
    <p:extLst>
      <p:ext uri="{BB962C8B-B14F-4D97-AF65-F5344CB8AC3E}">
        <p14:creationId xmlns:p14="http://schemas.microsoft.com/office/powerpoint/2010/main" val="345394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92366" y="0"/>
            <a:ext cx="18288000" cy="10287000"/>
          </a:xfrm>
          <a:prstGeom prst="rect">
            <a:avLst/>
          </a:prstGeom>
          <a:noFill/>
          <a:ln>
            <a:noFill/>
          </a:ln>
        </p:spPr>
      </p:pic>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4" name="Google Shape;129;p14">
            <a:extLst>
              <a:ext uri="{FF2B5EF4-FFF2-40B4-BE49-F238E27FC236}">
                <a16:creationId xmlns:a16="http://schemas.microsoft.com/office/drawing/2014/main" id="{7F900633-5D19-418E-806E-E63A045A6CD2}"/>
              </a:ext>
            </a:extLst>
          </p:cNvPr>
          <p:cNvSpPr txBox="1"/>
          <p:nvPr/>
        </p:nvSpPr>
        <p:spPr>
          <a:xfrm>
            <a:off x="878576" y="797795"/>
            <a:ext cx="16286847" cy="664797"/>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just">
              <a:lnSpc>
                <a:spcPct val="120000"/>
              </a:lnSpc>
            </a:pPr>
            <a:r>
              <a:rPr lang="en-US" altLang="zh-TW" sz="3600" dirty="0">
                <a:solidFill>
                  <a:schemeClr val="lt1"/>
                </a:solidFill>
                <a:latin typeface="微軟正黑體" panose="020B0604030504040204" pitchFamily="34" charset="-120"/>
                <a:ea typeface="微軟正黑體" panose="020B0604030504040204" pitchFamily="34" charset="-120"/>
                <a:cs typeface="Teko Medium"/>
                <a:sym typeface="Teko Medium"/>
              </a:rPr>
              <a:t>4.</a:t>
            </a:r>
            <a:r>
              <a:rPr lang="zh-TW" altLang="en-US" sz="3600" dirty="0">
                <a:solidFill>
                  <a:schemeClr val="lt1"/>
                </a:solidFill>
                <a:latin typeface="微軟正黑體" panose="020B0604030504040204" pitchFamily="34" charset="-120"/>
                <a:ea typeface="微軟正黑體" panose="020B0604030504040204" pitchFamily="34" charset="-120"/>
                <a:cs typeface="Teko Medium"/>
                <a:sym typeface="Teko Medium"/>
              </a:rPr>
              <a:t>登陸暗網使用的用戶名和密碼可以使用使用對稱式加密去保護自己的個人資料。</a:t>
            </a:r>
          </a:p>
        </p:txBody>
      </p:sp>
      <p:pic>
        <p:nvPicPr>
          <p:cNvPr id="5" name="圖片 4">
            <a:extLst>
              <a:ext uri="{FF2B5EF4-FFF2-40B4-BE49-F238E27FC236}">
                <a16:creationId xmlns:a16="http://schemas.microsoft.com/office/drawing/2014/main" id="{78C171AD-30DF-4C41-967E-59F59E56BBEE}"/>
              </a:ext>
            </a:extLst>
          </p:cNvPr>
          <p:cNvPicPr>
            <a:picLocks noChangeAspect="1"/>
          </p:cNvPicPr>
          <p:nvPr/>
        </p:nvPicPr>
        <p:blipFill>
          <a:blip r:embed="rId4"/>
          <a:stretch>
            <a:fillRect/>
          </a:stretch>
        </p:blipFill>
        <p:spPr>
          <a:xfrm>
            <a:off x="1636639" y="5605165"/>
            <a:ext cx="5577184" cy="3529812"/>
          </a:xfrm>
          <a:prstGeom prst="rect">
            <a:avLst/>
          </a:prstGeom>
        </p:spPr>
      </p:pic>
      <p:pic>
        <p:nvPicPr>
          <p:cNvPr id="6" name="圖片 5">
            <a:extLst>
              <a:ext uri="{FF2B5EF4-FFF2-40B4-BE49-F238E27FC236}">
                <a16:creationId xmlns:a16="http://schemas.microsoft.com/office/drawing/2014/main" id="{4AFDED7E-D48E-4578-B472-64FCBCEBB8C9}"/>
              </a:ext>
            </a:extLst>
          </p:cNvPr>
          <p:cNvPicPr>
            <a:picLocks noChangeAspect="1"/>
          </p:cNvPicPr>
          <p:nvPr/>
        </p:nvPicPr>
        <p:blipFill>
          <a:blip r:embed="rId5"/>
          <a:stretch>
            <a:fillRect/>
          </a:stretch>
        </p:blipFill>
        <p:spPr>
          <a:xfrm>
            <a:off x="11160431" y="4368624"/>
            <a:ext cx="6004992" cy="4957992"/>
          </a:xfrm>
          <a:prstGeom prst="rect">
            <a:avLst/>
          </a:prstGeom>
        </p:spPr>
      </p:pic>
    </p:spTree>
    <p:extLst>
      <p:ext uri="{BB962C8B-B14F-4D97-AF65-F5344CB8AC3E}">
        <p14:creationId xmlns:p14="http://schemas.microsoft.com/office/powerpoint/2010/main" val="3121498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4" name="Google Shape;129;p14">
            <a:extLst>
              <a:ext uri="{FF2B5EF4-FFF2-40B4-BE49-F238E27FC236}">
                <a16:creationId xmlns:a16="http://schemas.microsoft.com/office/drawing/2014/main" id="{AE478284-AA88-4CB3-BAB4-0563591260A3}"/>
              </a:ext>
            </a:extLst>
          </p:cNvPr>
          <p:cNvSpPr txBox="1"/>
          <p:nvPr/>
        </p:nvSpPr>
        <p:spPr>
          <a:xfrm>
            <a:off x="878576" y="797795"/>
            <a:ext cx="15993983" cy="1329595"/>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just">
              <a:lnSpc>
                <a:spcPct val="120000"/>
              </a:lnSpc>
            </a:pPr>
            <a:r>
              <a:rPr lang="en-US" altLang="zh-TW" sz="3600" dirty="0">
                <a:solidFill>
                  <a:schemeClr val="lt1"/>
                </a:solidFill>
                <a:latin typeface="微軟正黑體" panose="020B0604030504040204" pitchFamily="34" charset="-120"/>
                <a:ea typeface="微軟正黑體" panose="020B0604030504040204" pitchFamily="34" charset="-120"/>
                <a:cs typeface="Teko Medium"/>
                <a:sym typeface="Teko Medium"/>
              </a:rPr>
              <a:t>5.</a:t>
            </a:r>
            <a:r>
              <a:rPr lang="zh-TW" altLang="en-US" sz="3600" dirty="0">
                <a:solidFill>
                  <a:schemeClr val="lt1"/>
                </a:solidFill>
                <a:latin typeface="微軟正黑體" panose="020B0604030504040204" pitchFamily="34" charset="-120"/>
                <a:ea typeface="微軟正黑體" panose="020B0604030504040204" pitchFamily="34" charset="-120"/>
                <a:cs typeface="Teko Medium"/>
                <a:sym typeface="Teko Medium"/>
              </a:rPr>
              <a:t>收集證據的硬碟可以使用使用對稱式加密，這可以確保硬碟落入他人手中資料不會遭竊。</a:t>
            </a:r>
          </a:p>
        </p:txBody>
      </p:sp>
      <p:pic>
        <p:nvPicPr>
          <p:cNvPr id="5" name="圖片 4">
            <a:extLst>
              <a:ext uri="{FF2B5EF4-FFF2-40B4-BE49-F238E27FC236}">
                <a16:creationId xmlns:a16="http://schemas.microsoft.com/office/drawing/2014/main" id="{870FA604-134B-4ADA-9C66-24A283074100}"/>
              </a:ext>
            </a:extLst>
          </p:cNvPr>
          <p:cNvPicPr>
            <a:picLocks noChangeAspect="1"/>
          </p:cNvPicPr>
          <p:nvPr/>
        </p:nvPicPr>
        <p:blipFill>
          <a:blip r:embed="rId4"/>
          <a:stretch>
            <a:fillRect/>
          </a:stretch>
        </p:blipFill>
        <p:spPr>
          <a:xfrm>
            <a:off x="5766426" y="4009292"/>
            <a:ext cx="11750414" cy="5653701"/>
          </a:xfrm>
          <a:prstGeom prst="rect">
            <a:avLst/>
          </a:prstGeom>
        </p:spPr>
      </p:pic>
    </p:spTree>
    <p:extLst>
      <p:ext uri="{BB962C8B-B14F-4D97-AF65-F5344CB8AC3E}">
        <p14:creationId xmlns:p14="http://schemas.microsoft.com/office/powerpoint/2010/main" val="1736738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THANK YOU!</a:t>
            </a:r>
            <a:endParaRPr dirty="0"/>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356</Words>
  <Application>Microsoft Office PowerPoint</Application>
  <PresentationFormat>自訂</PresentationFormat>
  <Paragraphs>18</Paragraphs>
  <Slides>7</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vt:i4>
      </vt:variant>
    </vt:vector>
  </HeadingPairs>
  <TitlesOfParts>
    <vt:vector size="13" baseType="lpstr">
      <vt:lpstr>Teko Medium</vt:lpstr>
      <vt:lpstr>微軟正黑體</vt:lpstr>
      <vt:lpstr>Montserrat</vt:lpstr>
      <vt:lpstr>Arial</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NAUser</dc:creator>
  <cp:lastModifiedBy>Yu-Cheng, Chang</cp:lastModifiedBy>
  <cp:revision>2</cp:revision>
  <dcterms:modified xsi:type="dcterms:W3CDTF">2023-05-21T15:09:37Z</dcterms:modified>
</cp:coreProperties>
</file>